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6004500" cy="43205400"/>
  <p:notesSz cx="7053263" cy="93567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9FF99"/>
    <a:srgbClr val="CCFF99"/>
    <a:srgbClr val="FFFF99"/>
    <a:srgbClr val="FFCC66"/>
    <a:srgbClr val="FF9933"/>
    <a:srgbClr val="FFFF66"/>
    <a:srgbClr val="FFCC00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" d="100"/>
          <a:sy n="11" d="100"/>
        </p:scale>
        <p:origin x="1590" y="150"/>
      </p:cViewPr>
      <p:guideLst>
        <p:guide orient="horz" pos="13608"/>
        <p:guide pos="11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618" y="13421458"/>
            <a:ext cx="30603265" cy="92612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1236" y="24483646"/>
            <a:ext cx="25202029" cy="110402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F8F2-27F4-49DA-9522-419771F25E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27952-EB37-4C1C-B0B4-73807B07EA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33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104104" y="1730620"/>
            <a:ext cx="8099985" cy="368646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00412" y="1730620"/>
            <a:ext cx="24124398" cy="3686468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79AF-A677-4FBB-8E6A-45D852820D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89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9072D-F0A1-41B7-87EF-2BF431C953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4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428" y="27763177"/>
            <a:ext cx="30603265" cy="85812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428" y="18312912"/>
            <a:ext cx="30603265" cy="945026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0773-3810-455B-A881-7B325F016D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87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00412" y="10080381"/>
            <a:ext cx="16112192" cy="28514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91897" y="10080381"/>
            <a:ext cx="16112191" cy="28514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DD66B-83BE-4884-9A06-52496C9AEE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94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412" y="9671539"/>
            <a:ext cx="15908618" cy="40298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412" y="13701346"/>
            <a:ext cx="15908618" cy="24893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869" y="9671539"/>
            <a:ext cx="15914220" cy="40298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869" y="13701346"/>
            <a:ext cx="15914220" cy="24893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4954-F699-4608-8A64-932CEA574F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57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2AF98-F829-4FBA-9E6C-7A4CDF375C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90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A63C-136D-4F38-B995-F37E50420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54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412" y="1720361"/>
            <a:ext cx="11844618" cy="7321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457" y="1720362"/>
            <a:ext cx="20127632" cy="368749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412" y="9041423"/>
            <a:ext cx="11844618" cy="295538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14CB-E3F5-440C-ACEA-AA9751610B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89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839" y="30244074"/>
            <a:ext cx="21601206" cy="35696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839" y="3859823"/>
            <a:ext cx="21601206" cy="25924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839" y="33813751"/>
            <a:ext cx="21601206" cy="50716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6D048-609F-4CAD-8A5F-9FC1C62C66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30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0413" y="1730620"/>
            <a:ext cx="32403676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0561" tIns="225281" rIns="450561" bIns="2252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0413" y="10080381"/>
            <a:ext cx="32403676" cy="2851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0561" tIns="225281" rIns="450561" bIns="2252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0413" y="39345577"/>
            <a:ext cx="8400676" cy="299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0561" tIns="225281" rIns="450561" bIns="225281" numCol="1" anchor="t" anchorCtr="0" compatLnSpc="1">
            <a:prstTxWarp prst="textNoShape">
              <a:avLst/>
            </a:prstTxWarp>
          </a:bodyPr>
          <a:lstStyle>
            <a:lvl1pPr>
              <a:defRPr sz="69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302192" y="39345577"/>
            <a:ext cx="11400118" cy="299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0561" tIns="225281" rIns="450561" bIns="225281" numCol="1" anchor="t" anchorCtr="0" compatLnSpc="1">
            <a:prstTxWarp prst="textNoShape">
              <a:avLst/>
            </a:prstTxWarp>
          </a:bodyPr>
          <a:lstStyle>
            <a:lvl1pPr algn="ctr">
              <a:defRPr sz="69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803413" y="39345577"/>
            <a:ext cx="8400676" cy="299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0561" tIns="225281" rIns="450561" bIns="225281" numCol="1" anchor="t" anchorCtr="0" compatLnSpc="1">
            <a:prstTxWarp prst="textNoShape">
              <a:avLst/>
            </a:prstTxWarp>
          </a:bodyPr>
          <a:lstStyle>
            <a:lvl1pPr algn="r">
              <a:defRPr sz="6900">
                <a:latin typeface="Arial" charset="0"/>
              </a:defRPr>
            </a:lvl1pPr>
          </a:lstStyle>
          <a:p>
            <a:pPr>
              <a:defRPr/>
            </a:pPr>
            <a:fld id="{BF647E81-C7C7-4675-8CB1-BDC02C5B35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053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053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2pPr>
      <a:lvl3pPr algn="ctr" defTabSz="45053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3pPr>
      <a:lvl4pPr algn="ctr" defTabSz="45053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4pPr>
      <a:lvl5pPr algn="ctr" defTabSz="45053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5pPr>
      <a:lvl6pPr marL="457200" algn="ctr" defTabSz="4505325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6pPr>
      <a:lvl7pPr marL="914400" algn="ctr" defTabSz="4505325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7pPr>
      <a:lvl8pPr marL="1371600" algn="ctr" defTabSz="4505325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8pPr>
      <a:lvl9pPr marL="1828800" algn="ctr" defTabSz="4505325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Arial" charset="0"/>
        </a:defRPr>
      </a:lvl9pPr>
    </p:titleStyle>
    <p:bodyStyle>
      <a:lvl1pPr marL="1689100" indent="-1689100" algn="l" defTabSz="4505325" rtl="0" eaLnBrk="0" fontAlgn="base" hangingPunct="0">
        <a:spcBef>
          <a:spcPct val="20000"/>
        </a:spcBef>
        <a:spcAft>
          <a:spcPct val="0"/>
        </a:spcAft>
        <a:buChar char="•"/>
        <a:defRPr sz="15800">
          <a:solidFill>
            <a:schemeClr val="tx1"/>
          </a:solidFill>
          <a:latin typeface="+mn-lt"/>
          <a:ea typeface="+mn-ea"/>
          <a:cs typeface="+mn-cs"/>
        </a:defRPr>
      </a:lvl1pPr>
      <a:lvl2pPr marL="3660775" indent="-1408113" algn="l" defTabSz="4505325" rtl="0" eaLnBrk="0" fontAlgn="base" hangingPunct="0">
        <a:spcBef>
          <a:spcPct val="20000"/>
        </a:spcBef>
        <a:spcAft>
          <a:spcPct val="0"/>
        </a:spcAft>
        <a:buChar char="–"/>
        <a:defRPr sz="13800">
          <a:solidFill>
            <a:schemeClr val="tx1"/>
          </a:solidFill>
          <a:latin typeface="+mn-lt"/>
        </a:defRPr>
      </a:lvl2pPr>
      <a:lvl3pPr marL="5632450" indent="-1127125" algn="l" defTabSz="4505325" rtl="0" eaLnBrk="0" fontAlgn="base" hangingPunct="0">
        <a:spcBef>
          <a:spcPct val="20000"/>
        </a:spcBef>
        <a:spcAft>
          <a:spcPct val="0"/>
        </a:spcAft>
        <a:buChar char="•"/>
        <a:defRPr sz="11800">
          <a:solidFill>
            <a:schemeClr val="tx1"/>
          </a:solidFill>
          <a:latin typeface="+mn-lt"/>
        </a:defRPr>
      </a:lvl3pPr>
      <a:lvl4pPr marL="7885113" indent="-1127125" algn="l" defTabSz="450532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4pPr>
      <a:lvl5pPr marL="10137775" indent="-1127125" algn="l" defTabSz="4505325" rtl="0" eaLnBrk="0" fontAlgn="base" hangingPunct="0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5pPr>
      <a:lvl6pPr marL="10594975" indent="-1127125" algn="l" defTabSz="4505325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6pPr>
      <a:lvl7pPr marL="11052175" indent="-1127125" algn="l" defTabSz="4505325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7pPr>
      <a:lvl8pPr marL="11509375" indent="-1127125" algn="l" defTabSz="4505325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8pPr>
      <a:lvl9pPr marL="11966575" indent="-1127125" algn="l" defTabSz="4505325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auto">
          <a:xfrm>
            <a:off x="68790" y="210814"/>
            <a:ext cx="35935710" cy="4299458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053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48" y="983237"/>
            <a:ext cx="20337273" cy="4596393"/>
          </a:xfrm>
          <a:prstGeom prst="rect">
            <a:avLst/>
          </a:prstGeom>
        </p:spPr>
      </p:pic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512178" y="382088"/>
            <a:ext cx="34916008" cy="42030924"/>
          </a:xfrm>
          <a:prstGeom prst="roundRect">
            <a:avLst>
              <a:gd name="adj" fmla="val 33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053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7946741" y="5735797"/>
            <a:ext cx="27049394" cy="354135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 algn="ctr" defTabSz="4505325">
              <a:defRPr/>
            </a:pPr>
            <a:endParaRPr lang="es-MX" sz="4400" b="1" dirty="0"/>
          </a:p>
          <a:p>
            <a:pPr algn="ctr" defTabSz="4505325">
              <a:spcAft>
                <a:spcPts val="1800"/>
              </a:spcAft>
              <a:defRPr/>
            </a:pPr>
            <a:r>
              <a:rPr lang="es-ES" sz="5400" b="1" dirty="0"/>
              <a:t>TÍTULO: EN  </a:t>
            </a:r>
            <a:r>
              <a:rPr lang="es-ES" sz="5400" b="1" dirty="0" smtClean="0"/>
              <a:t>MAYÚSCULA </a:t>
            </a:r>
            <a:r>
              <a:rPr lang="es-ES" sz="5400" b="1" dirty="0"/>
              <a:t>SOSTENIDA Y </a:t>
            </a:r>
            <a:r>
              <a:rPr lang="es-ES" sz="5400" b="1" dirty="0" smtClean="0"/>
              <a:t>CENTRADO</a:t>
            </a:r>
            <a:endParaRPr lang="es-ES_tradnl" sz="5400" b="1" dirty="0"/>
          </a:p>
          <a:p>
            <a:pPr algn="ctr" defTabSz="4505325">
              <a:spcAft>
                <a:spcPts val="0"/>
              </a:spcAft>
              <a:defRPr/>
            </a:pPr>
            <a:r>
              <a:rPr lang="es-ES_tradnl" sz="5400" dirty="0"/>
              <a:t>Autores: </a:t>
            </a:r>
            <a:r>
              <a:rPr lang="es-ES_tradnl" sz="5400" dirty="0" smtClean="0"/>
              <a:t>nombres y apellidos</a:t>
            </a:r>
            <a:endParaRPr lang="es-ES" sz="5400" dirty="0"/>
          </a:p>
          <a:p>
            <a:pPr algn="ctr" defTabSz="4505325">
              <a:defRPr/>
            </a:pPr>
            <a:endParaRPr lang="es-ES" sz="4400" dirty="0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969837" y="5735797"/>
            <a:ext cx="6519245" cy="354135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05325">
              <a:defRPr/>
            </a:pPr>
            <a:r>
              <a:rPr lang="es-ES" sz="4400" b="1" dirty="0"/>
              <a:t>NUMERO QUE</a:t>
            </a:r>
          </a:p>
          <a:p>
            <a:pPr algn="ctr" defTabSz="4505325">
              <a:defRPr/>
            </a:pPr>
            <a:r>
              <a:rPr lang="es-ES" sz="4400" b="1" dirty="0"/>
              <a:t> LE SERA </a:t>
            </a:r>
            <a:r>
              <a:rPr lang="es-ES" sz="4400" b="1" dirty="0" smtClean="0"/>
              <a:t>ASIGNADO</a:t>
            </a:r>
            <a:endParaRPr lang="es-ES" sz="4400" b="1" dirty="0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969836" y="9601971"/>
            <a:ext cx="34026299" cy="423818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normAutofit/>
          </a:bodyPr>
          <a:lstStyle/>
          <a:p>
            <a:pPr algn="ctr" defTabSz="4505325">
              <a:spcAft>
                <a:spcPts val="1800"/>
              </a:spcAft>
              <a:defRPr/>
            </a:pPr>
            <a:r>
              <a:rPr lang="es-ES" sz="5400" b="1" dirty="0" smtClean="0"/>
              <a:t>INTRODUCCIÓN</a:t>
            </a:r>
          </a:p>
          <a:p>
            <a:pPr algn="ctr" defTabSz="4505325">
              <a:spcAft>
                <a:spcPts val="0"/>
              </a:spcAft>
              <a:defRPr/>
            </a:pPr>
            <a:r>
              <a:rPr lang="es-ES" sz="4400" dirty="0" smtClean="0"/>
              <a:t>Debe </a:t>
            </a:r>
            <a:r>
              <a:rPr lang="es-ES" sz="4400" dirty="0"/>
              <a:t>reflejar el objetivo de la ponencia, si es derivada de un proyecto de investigación o estudio de investigación de maestría o doctorado. Una breve descripción de la problemática.</a:t>
            </a:r>
            <a:endParaRPr lang="es-ES" sz="4400" dirty="0"/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972590" y="14185876"/>
            <a:ext cx="19236787" cy="4608512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457200" tIns="0" rIns="457200" bIns="274320" anchor="ctr">
            <a:noAutofit/>
          </a:bodyPr>
          <a:lstStyle/>
          <a:p>
            <a:pPr algn="ctr" defTabSz="4505325">
              <a:spcAft>
                <a:spcPts val="1800"/>
              </a:spcAft>
              <a:defRPr/>
            </a:pPr>
            <a:r>
              <a:rPr lang="es-ES" sz="5400" b="1" dirty="0" smtClean="0"/>
              <a:t>OBJETIVO</a:t>
            </a:r>
          </a:p>
          <a:p>
            <a:pPr algn="ctr" defTabSz="4505325">
              <a:spcAft>
                <a:spcPts val="1800"/>
              </a:spcAft>
              <a:defRPr/>
            </a:pPr>
            <a:r>
              <a:rPr lang="es-ES" sz="4400" dirty="0"/>
              <a:t> Se debe redactar de manera directa, en relación con el título y </a:t>
            </a:r>
            <a:r>
              <a:rPr lang="es-ES" sz="4400" dirty="0" smtClean="0"/>
              <a:t>situación </a:t>
            </a:r>
            <a:r>
              <a:rPr lang="es-ES" sz="4400" dirty="0"/>
              <a:t>problemática revelada.</a:t>
            </a:r>
            <a:endParaRPr lang="es-ES" sz="4400" dirty="0" smtClean="0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20641426" y="14185876"/>
            <a:ext cx="14354711" cy="9862094"/>
          </a:xfrm>
          <a:prstGeom prst="roundRect">
            <a:avLst>
              <a:gd name="adj" fmla="val 778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457200" rIns="457200" bIns="274320" anchor="ctr">
            <a:noAutofit/>
          </a:bodyPr>
          <a:lstStyle/>
          <a:p>
            <a:pPr algn="ctr" defTabSz="4505325">
              <a:spcAft>
                <a:spcPts val="1800"/>
              </a:spcAft>
              <a:defRPr/>
            </a:pPr>
            <a:r>
              <a:rPr lang="es-ES" sz="5400" b="1" dirty="0" smtClean="0"/>
              <a:t>MÉTODO</a:t>
            </a:r>
          </a:p>
          <a:p>
            <a:pPr algn="ctr" defTabSz="4505325">
              <a:spcAft>
                <a:spcPts val="1800"/>
              </a:spcAft>
              <a:defRPr/>
            </a:pPr>
            <a:r>
              <a:rPr lang="es-ES" sz="4400" dirty="0" smtClean="0"/>
              <a:t>En </a:t>
            </a:r>
            <a:r>
              <a:rPr lang="es-ES" sz="4400" dirty="0"/>
              <a:t>relación con su </a:t>
            </a:r>
            <a:r>
              <a:rPr lang="es-ES" sz="4400" dirty="0" smtClean="0"/>
              <a:t>trabajo, </a:t>
            </a:r>
            <a:r>
              <a:rPr lang="es-ES" sz="4400" dirty="0"/>
              <a:t>exponer la metodología </a:t>
            </a:r>
            <a:r>
              <a:rPr lang="es-ES" sz="4400" dirty="0" smtClean="0"/>
              <a:t>seguida, </a:t>
            </a:r>
            <a:r>
              <a:rPr lang="es-ES" sz="4400" dirty="0"/>
              <a:t>así como los principales métodos empleados en el proceso investigativo.</a:t>
            </a:r>
            <a:endParaRPr lang="es-ES" sz="4400" dirty="0" smtClean="0"/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969836" y="19140113"/>
            <a:ext cx="19239538" cy="19672499"/>
          </a:xfrm>
          <a:prstGeom prst="roundRect">
            <a:avLst>
              <a:gd name="adj" fmla="val 39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05325">
              <a:spcAft>
                <a:spcPts val="1800"/>
              </a:spcAft>
              <a:defRPr/>
            </a:pPr>
            <a:r>
              <a:rPr lang="es-ES" sz="5400" b="1" dirty="0"/>
              <a:t>RESULTADOS Y HALLAZGOS </a:t>
            </a:r>
            <a:r>
              <a:rPr lang="es-ES" sz="5400" b="1" dirty="0" smtClean="0"/>
              <a:t>SIGNIFICATIVOS</a:t>
            </a:r>
          </a:p>
          <a:p>
            <a:pPr algn="ctr" defTabSz="4505325">
              <a:spcAft>
                <a:spcPts val="1800"/>
              </a:spcAft>
              <a:defRPr/>
            </a:pPr>
            <a:r>
              <a:rPr lang="es-ES" sz="4400" dirty="0" smtClean="0"/>
              <a:t>Texto, imágenes y/o gráficos.</a:t>
            </a:r>
            <a:endParaRPr lang="es-ES" sz="4400" dirty="0"/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20641426" y="24393695"/>
            <a:ext cx="14354710" cy="14418917"/>
          </a:xfrm>
          <a:prstGeom prst="roundRect">
            <a:avLst>
              <a:gd name="adj" fmla="val 3900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normAutofit/>
          </a:bodyPr>
          <a:lstStyle/>
          <a:p>
            <a:pPr algn="ctr" defTabSz="4505325">
              <a:spcAft>
                <a:spcPts val="1800"/>
              </a:spcAft>
              <a:defRPr/>
            </a:pPr>
            <a:r>
              <a:rPr lang="es-ES" sz="5400" b="1" dirty="0" smtClean="0"/>
              <a:t>CONCLUSIÓN</a:t>
            </a:r>
          </a:p>
          <a:p>
            <a:pPr algn="ctr" defTabSz="4505325">
              <a:spcAft>
                <a:spcPts val="0"/>
              </a:spcAft>
              <a:defRPr/>
            </a:pPr>
            <a:r>
              <a:rPr lang="es-ES" sz="4400" dirty="0"/>
              <a:t>Deben ser generalizadoras y estar en función del objetivo y </a:t>
            </a:r>
            <a:r>
              <a:rPr lang="es-ES" sz="4400" dirty="0" smtClean="0"/>
              <a:t>situación </a:t>
            </a:r>
            <a:r>
              <a:rPr lang="es-ES" sz="4400" dirty="0"/>
              <a:t>problemática revelada en la ponencia.</a:t>
            </a:r>
            <a:endParaRPr lang="es-ES" sz="4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905906" y="41279378"/>
            <a:ext cx="4173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/>
              <a:t>ACREDITADO</a:t>
            </a:r>
            <a:endParaRPr lang="en-US" sz="4800" dirty="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0641426" y="39244660"/>
            <a:ext cx="14354708" cy="2204461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053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POSTER EN</a:t>
            </a:r>
            <a:r>
              <a:rPr kumimoji="0" lang="es-ES" sz="4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COMPETENCIA POR </a:t>
            </a:r>
          </a:p>
          <a:p>
            <a:pPr marL="0" marR="0" lvl="0" indent="0" algn="ctr" defTabSz="45053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 PREMIO CIENTÍFICO EUREKA 2024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800511" y="39484615"/>
            <a:ext cx="17552582" cy="2256393"/>
            <a:chOff x="4181475" y="2116392"/>
            <a:chExt cx="6674539" cy="858016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223" y="2116392"/>
              <a:ext cx="2264090" cy="858016"/>
            </a:xfrm>
            <a:prstGeom prst="rect">
              <a:avLst/>
            </a:prstGeom>
          </p:spPr>
        </p:pic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385" y="2126145"/>
              <a:ext cx="2509629" cy="723430"/>
            </a:xfrm>
            <a:prstGeom prst="rect">
              <a:avLst/>
            </a:prstGeom>
          </p:spPr>
        </p:pic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1475" y="2116392"/>
              <a:ext cx="1697989" cy="7739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61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05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05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15124</TotalTime>
  <Words>131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Presentación de PowerPoint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Nata</dc:creator>
  <cp:lastModifiedBy>admin</cp:lastModifiedBy>
  <cp:revision>61</cp:revision>
  <dcterms:created xsi:type="dcterms:W3CDTF">2009-03-18T19:49:11Z</dcterms:created>
  <dcterms:modified xsi:type="dcterms:W3CDTF">2024-03-06T13:02:49Z</dcterms:modified>
</cp:coreProperties>
</file>